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410" r:id="rId5"/>
    <p:sldId id="383" r:id="rId6"/>
    <p:sldId id="434" r:id="rId7"/>
    <p:sldId id="430" r:id="rId8"/>
    <p:sldId id="433" r:id="rId9"/>
    <p:sldId id="435" r:id="rId10"/>
    <p:sldId id="431" r:id="rId11"/>
    <p:sldId id="432" r:id="rId12"/>
    <p:sldId id="408" r:id="rId13"/>
    <p:sldId id="416" r:id="rId14"/>
    <p:sldId id="417" r:id="rId15"/>
    <p:sldId id="418" r:id="rId16"/>
    <p:sldId id="397" r:id="rId17"/>
    <p:sldId id="422" r:id="rId18"/>
    <p:sldId id="423" r:id="rId19"/>
    <p:sldId id="424" r:id="rId20"/>
    <p:sldId id="425" r:id="rId21"/>
    <p:sldId id="420" r:id="rId22"/>
    <p:sldId id="426" r:id="rId23"/>
    <p:sldId id="427" r:id="rId24"/>
    <p:sldId id="428" r:id="rId25"/>
    <p:sldId id="421" r:id="rId26"/>
    <p:sldId id="412" r:id="rId2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2876" autoAdjust="0"/>
  </p:normalViewPr>
  <p:slideViewPr>
    <p:cSldViewPr snapToGrid="0">
      <p:cViewPr varScale="1">
        <p:scale>
          <a:sx n="52" d="100"/>
          <a:sy n="52" d="100"/>
        </p:scale>
        <p:origin x="1872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40D67-FD66-4BBB-9971-35B237973A43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5E161FE-88F3-4C2A-8E59-EABA3F3B27E2}">
      <dgm:prSet/>
      <dgm:spPr/>
      <dgm:t>
        <a:bodyPr/>
        <a:lstStyle/>
        <a:p>
          <a:r>
            <a:rPr lang="fr-FR"/>
            <a:t>Introduction</a:t>
          </a:r>
          <a:endParaRPr lang="en-US"/>
        </a:p>
      </dgm:t>
    </dgm:pt>
    <dgm:pt modelId="{A704D9E6-F06F-46F9-AA8C-FFD69EE74ABB}" type="parTrans" cxnId="{A3B72972-0589-4065-B05A-E538EF788D6E}">
      <dgm:prSet/>
      <dgm:spPr/>
      <dgm:t>
        <a:bodyPr/>
        <a:lstStyle/>
        <a:p>
          <a:endParaRPr lang="en-US"/>
        </a:p>
      </dgm:t>
    </dgm:pt>
    <dgm:pt modelId="{E9DF2D56-169F-40E4-AE7C-ABFBEFF5F4B6}" type="sibTrans" cxnId="{A3B72972-0589-4065-B05A-E538EF788D6E}">
      <dgm:prSet/>
      <dgm:spPr/>
      <dgm:t>
        <a:bodyPr/>
        <a:lstStyle/>
        <a:p>
          <a:endParaRPr lang="en-US"/>
        </a:p>
      </dgm:t>
    </dgm:pt>
    <dgm:pt modelId="{F4268A89-37FB-457F-B443-4B12EF364707}">
      <dgm:prSet/>
      <dgm:spPr/>
      <dgm:t>
        <a:bodyPr/>
        <a:lstStyle/>
        <a:p>
          <a:r>
            <a:rPr lang="fr-FR" dirty="0"/>
            <a:t>Problématique et Objectifs</a:t>
          </a:r>
          <a:endParaRPr lang="en-US" dirty="0"/>
        </a:p>
      </dgm:t>
    </dgm:pt>
    <dgm:pt modelId="{185C87B4-9DE1-4C4F-B095-86B1A27C540D}" type="parTrans" cxnId="{95B8DEC1-DF1C-49BB-AAEF-2213E05D92C1}">
      <dgm:prSet/>
      <dgm:spPr/>
      <dgm:t>
        <a:bodyPr/>
        <a:lstStyle/>
        <a:p>
          <a:endParaRPr lang="en-US"/>
        </a:p>
      </dgm:t>
    </dgm:pt>
    <dgm:pt modelId="{A772C3D5-C07B-44CA-A06A-A015A906965B}" type="sibTrans" cxnId="{95B8DEC1-DF1C-49BB-AAEF-2213E05D92C1}">
      <dgm:prSet/>
      <dgm:spPr/>
      <dgm:t>
        <a:bodyPr/>
        <a:lstStyle/>
        <a:p>
          <a:endParaRPr lang="en-US"/>
        </a:p>
      </dgm:t>
    </dgm:pt>
    <dgm:pt modelId="{BA16A353-CA8C-4891-AD70-E6DFCB0871A9}">
      <dgm:prSet/>
      <dgm:spPr/>
      <dgm:t>
        <a:bodyPr/>
        <a:lstStyle/>
        <a:p>
          <a:r>
            <a:rPr lang="fr-FR" b="0" i="0" dirty="0"/>
            <a:t>Réalisation</a:t>
          </a:r>
          <a:endParaRPr lang="en-US" dirty="0"/>
        </a:p>
      </dgm:t>
    </dgm:pt>
    <dgm:pt modelId="{55C418DA-EDDE-4221-88ED-D2D895A47360}" type="parTrans" cxnId="{CA616277-867A-43E1-9153-D4FAC1F5DB29}">
      <dgm:prSet/>
      <dgm:spPr/>
      <dgm:t>
        <a:bodyPr/>
        <a:lstStyle/>
        <a:p>
          <a:endParaRPr lang="en-US"/>
        </a:p>
      </dgm:t>
    </dgm:pt>
    <dgm:pt modelId="{02C0E6AC-D609-4947-A5A1-4AEF96D69C6D}" type="sibTrans" cxnId="{CA616277-867A-43E1-9153-D4FAC1F5DB29}">
      <dgm:prSet/>
      <dgm:spPr/>
      <dgm:t>
        <a:bodyPr/>
        <a:lstStyle/>
        <a:p>
          <a:endParaRPr lang="en-US"/>
        </a:p>
      </dgm:t>
    </dgm:pt>
    <dgm:pt modelId="{F03A1B99-89CE-47ED-AB2B-7C0B685B40A9}">
      <dgm:prSet/>
      <dgm:spPr/>
      <dgm:t>
        <a:bodyPr/>
        <a:lstStyle/>
        <a:p>
          <a:r>
            <a:rPr lang="fr-FR"/>
            <a:t>Conclusion</a:t>
          </a:r>
          <a:endParaRPr lang="en-US"/>
        </a:p>
      </dgm:t>
    </dgm:pt>
    <dgm:pt modelId="{E9E5A222-E52F-477E-B9AF-2C9D67E25F5E}" type="parTrans" cxnId="{C2670E5E-1C3F-4DB0-A183-919810738378}">
      <dgm:prSet/>
      <dgm:spPr/>
      <dgm:t>
        <a:bodyPr/>
        <a:lstStyle/>
        <a:p>
          <a:endParaRPr lang="en-US"/>
        </a:p>
      </dgm:t>
    </dgm:pt>
    <dgm:pt modelId="{2A76A0C1-9C65-491E-BD26-E3E1715EAA77}" type="sibTrans" cxnId="{C2670E5E-1C3F-4DB0-A183-919810738378}">
      <dgm:prSet/>
      <dgm:spPr/>
      <dgm:t>
        <a:bodyPr/>
        <a:lstStyle/>
        <a:p>
          <a:endParaRPr lang="en-US"/>
        </a:p>
      </dgm:t>
    </dgm:pt>
    <dgm:pt modelId="{7F6E73C0-BD60-4DE0-B2CF-B3C84195C51B}" type="pres">
      <dgm:prSet presAssocID="{34840D67-FD66-4BBB-9971-35B237973A43}" presName="linear" presStyleCnt="0">
        <dgm:presLayoutVars>
          <dgm:animLvl val="lvl"/>
          <dgm:resizeHandles val="exact"/>
        </dgm:presLayoutVars>
      </dgm:prSet>
      <dgm:spPr/>
    </dgm:pt>
    <dgm:pt modelId="{C7D3CBF9-4E7A-4554-AA76-D14DBB6C1A3B}" type="pres">
      <dgm:prSet presAssocID="{75E161FE-88F3-4C2A-8E59-EABA3F3B27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A3399C-4A98-4614-8945-8A8393AD604F}" type="pres">
      <dgm:prSet presAssocID="{E9DF2D56-169F-40E4-AE7C-ABFBEFF5F4B6}" presName="spacer" presStyleCnt="0"/>
      <dgm:spPr/>
    </dgm:pt>
    <dgm:pt modelId="{8B200F9C-2974-4CD7-B99C-1A1BC7E196A7}" type="pres">
      <dgm:prSet presAssocID="{F4268A89-37FB-457F-B443-4B12EF3647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19FD8F-73E5-4506-9DE9-758B8EE14E7C}" type="pres">
      <dgm:prSet presAssocID="{A772C3D5-C07B-44CA-A06A-A015A906965B}" presName="spacer" presStyleCnt="0"/>
      <dgm:spPr/>
    </dgm:pt>
    <dgm:pt modelId="{A6BEAB9E-5367-4089-B228-4568C6919076}" type="pres">
      <dgm:prSet presAssocID="{BA16A353-CA8C-4891-AD70-E6DFCB0871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5CC53D5-1DAE-463E-B5F5-F8F3EB2307CC}" type="pres">
      <dgm:prSet presAssocID="{02C0E6AC-D609-4947-A5A1-4AEF96D69C6D}" presName="spacer" presStyleCnt="0"/>
      <dgm:spPr/>
    </dgm:pt>
    <dgm:pt modelId="{4C8EA917-B6BC-4BF3-93DD-975A3631D7E4}" type="pres">
      <dgm:prSet presAssocID="{F03A1B99-89CE-47ED-AB2B-7C0B685B40A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BBBA12-6414-409B-ADDD-FAE7A33D11A9}" type="presOf" srcId="{BA16A353-CA8C-4891-AD70-E6DFCB0871A9}" destId="{A6BEAB9E-5367-4089-B228-4568C6919076}" srcOrd="0" destOrd="0" presId="urn:microsoft.com/office/officeart/2005/8/layout/vList2"/>
    <dgm:cxn modelId="{C2670E5E-1C3F-4DB0-A183-919810738378}" srcId="{34840D67-FD66-4BBB-9971-35B237973A43}" destId="{F03A1B99-89CE-47ED-AB2B-7C0B685B40A9}" srcOrd="3" destOrd="0" parTransId="{E9E5A222-E52F-477E-B9AF-2C9D67E25F5E}" sibTransId="{2A76A0C1-9C65-491E-BD26-E3E1715EAA77}"/>
    <dgm:cxn modelId="{24F68D63-CC2B-4562-B89C-BF8FC71282A8}" type="presOf" srcId="{75E161FE-88F3-4C2A-8E59-EABA3F3B27E2}" destId="{C7D3CBF9-4E7A-4554-AA76-D14DBB6C1A3B}" srcOrd="0" destOrd="0" presId="urn:microsoft.com/office/officeart/2005/8/layout/vList2"/>
    <dgm:cxn modelId="{59D5FC4B-22BE-41C9-90AF-326AEDF09B2D}" type="presOf" srcId="{F03A1B99-89CE-47ED-AB2B-7C0B685B40A9}" destId="{4C8EA917-B6BC-4BF3-93DD-975A3631D7E4}" srcOrd="0" destOrd="0" presId="urn:microsoft.com/office/officeart/2005/8/layout/vList2"/>
    <dgm:cxn modelId="{A3B72972-0589-4065-B05A-E538EF788D6E}" srcId="{34840D67-FD66-4BBB-9971-35B237973A43}" destId="{75E161FE-88F3-4C2A-8E59-EABA3F3B27E2}" srcOrd="0" destOrd="0" parTransId="{A704D9E6-F06F-46F9-AA8C-FFD69EE74ABB}" sibTransId="{E9DF2D56-169F-40E4-AE7C-ABFBEFF5F4B6}"/>
    <dgm:cxn modelId="{CA616277-867A-43E1-9153-D4FAC1F5DB29}" srcId="{34840D67-FD66-4BBB-9971-35B237973A43}" destId="{BA16A353-CA8C-4891-AD70-E6DFCB0871A9}" srcOrd="2" destOrd="0" parTransId="{55C418DA-EDDE-4221-88ED-D2D895A47360}" sibTransId="{02C0E6AC-D609-4947-A5A1-4AEF96D69C6D}"/>
    <dgm:cxn modelId="{95B8DEC1-DF1C-49BB-AAEF-2213E05D92C1}" srcId="{34840D67-FD66-4BBB-9971-35B237973A43}" destId="{F4268A89-37FB-457F-B443-4B12EF364707}" srcOrd="1" destOrd="0" parTransId="{185C87B4-9DE1-4C4F-B095-86B1A27C540D}" sibTransId="{A772C3D5-C07B-44CA-A06A-A015A906965B}"/>
    <dgm:cxn modelId="{BE7571EB-784A-4AA9-9E89-E9659A0093BB}" type="presOf" srcId="{F4268A89-37FB-457F-B443-4B12EF364707}" destId="{8B200F9C-2974-4CD7-B99C-1A1BC7E196A7}" srcOrd="0" destOrd="0" presId="urn:microsoft.com/office/officeart/2005/8/layout/vList2"/>
    <dgm:cxn modelId="{86D723FE-23B9-4156-8C48-39B3CF99A87E}" type="presOf" srcId="{34840D67-FD66-4BBB-9971-35B237973A43}" destId="{7F6E73C0-BD60-4DE0-B2CF-B3C84195C51B}" srcOrd="0" destOrd="0" presId="urn:microsoft.com/office/officeart/2005/8/layout/vList2"/>
    <dgm:cxn modelId="{3B1B787E-EC41-41D4-8BCB-E7A862F35614}" type="presParOf" srcId="{7F6E73C0-BD60-4DE0-B2CF-B3C84195C51B}" destId="{C7D3CBF9-4E7A-4554-AA76-D14DBB6C1A3B}" srcOrd="0" destOrd="0" presId="urn:microsoft.com/office/officeart/2005/8/layout/vList2"/>
    <dgm:cxn modelId="{5134CD66-3599-418B-8E87-19EFDE512FE1}" type="presParOf" srcId="{7F6E73C0-BD60-4DE0-B2CF-B3C84195C51B}" destId="{C6A3399C-4A98-4614-8945-8A8393AD604F}" srcOrd="1" destOrd="0" presId="urn:microsoft.com/office/officeart/2005/8/layout/vList2"/>
    <dgm:cxn modelId="{A77338B2-71B3-46A3-B1CE-B12B6D2D9804}" type="presParOf" srcId="{7F6E73C0-BD60-4DE0-B2CF-B3C84195C51B}" destId="{8B200F9C-2974-4CD7-B99C-1A1BC7E196A7}" srcOrd="2" destOrd="0" presId="urn:microsoft.com/office/officeart/2005/8/layout/vList2"/>
    <dgm:cxn modelId="{82933F5B-E590-4DCF-B425-F0240B8CEC56}" type="presParOf" srcId="{7F6E73C0-BD60-4DE0-B2CF-B3C84195C51B}" destId="{4D19FD8F-73E5-4506-9DE9-758B8EE14E7C}" srcOrd="3" destOrd="0" presId="urn:microsoft.com/office/officeart/2005/8/layout/vList2"/>
    <dgm:cxn modelId="{FEAAC50C-2160-4419-8AAE-57904DA74DFD}" type="presParOf" srcId="{7F6E73C0-BD60-4DE0-B2CF-B3C84195C51B}" destId="{A6BEAB9E-5367-4089-B228-4568C6919076}" srcOrd="4" destOrd="0" presId="urn:microsoft.com/office/officeart/2005/8/layout/vList2"/>
    <dgm:cxn modelId="{69EB0FE5-A95B-4318-810A-775C496991AA}" type="presParOf" srcId="{7F6E73C0-BD60-4DE0-B2CF-B3C84195C51B}" destId="{C5CC53D5-1DAE-463E-B5F5-F8F3EB2307CC}" srcOrd="5" destOrd="0" presId="urn:microsoft.com/office/officeart/2005/8/layout/vList2"/>
    <dgm:cxn modelId="{0F35CD66-1C9F-4DAA-891F-8BF07468BCDD}" type="presParOf" srcId="{7F6E73C0-BD60-4DE0-B2CF-B3C84195C51B}" destId="{4C8EA917-B6BC-4BF3-93DD-975A3631D7E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3CBF9-4E7A-4554-AA76-D14DBB6C1A3B}">
      <dsp:nvSpPr>
        <dsp:cNvPr id="0" name=""/>
        <dsp:cNvSpPr/>
      </dsp:nvSpPr>
      <dsp:spPr>
        <a:xfrm>
          <a:off x="0" y="6108"/>
          <a:ext cx="6787747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Introduction</a:t>
          </a:r>
          <a:endParaRPr lang="en-US" sz="3700" kern="1200"/>
        </a:p>
      </dsp:txBody>
      <dsp:txXfrm>
        <a:off x="41208" y="47316"/>
        <a:ext cx="6705331" cy="761739"/>
      </dsp:txXfrm>
    </dsp:sp>
    <dsp:sp modelId="{8B200F9C-2974-4CD7-B99C-1A1BC7E196A7}">
      <dsp:nvSpPr>
        <dsp:cNvPr id="0" name=""/>
        <dsp:cNvSpPr/>
      </dsp:nvSpPr>
      <dsp:spPr>
        <a:xfrm>
          <a:off x="0" y="956823"/>
          <a:ext cx="6787747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 dirty="0"/>
            <a:t>Problématique et Objectifs</a:t>
          </a:r>
          <a:endParaRPr lang="en-US" sz="3700" kern="1200" dirty="0"/>
        </a:p>
      </dsp:txBody>
      <dsp:txXfrm>
        <a:off x="41208" y="998031"/>
        <a:ext cx="6705331" cy="761739"/>
      </dsp:txXfrm>
    </dsp:sp>
    <dsp:sp modelId="{A6BEAB9E-5367-4089-B228-4568C6919076}">
      <dsp:nvSpPr>
        <dsp:cNvPr id="0" name=""/>
        <dsp:cNvSpPr/>
      </dsp:nvSpPr>
      <dsp:spPr>
        <a:xfrm>
          <a:off x="0" y="1907538"/>
          <a:ext cx="6787747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0" i="0" kern="1200" dirty="0"/>
            <a:t>Réalisation</a:t>
          </a:r>
          <a:endParaRPr lang="en-US" sz="3700" kern="1200" dirty="0"/>
        </a:p>
      </dsp:txBody>
      <dsp:txXfrm>
        <a:off x="41208" y="1948746"/>
        <a:ext cx="6705331" cy="761739"/>
      </dsp:txXfrm>
    </dsp:sp>
    <dsp:sp modelId="{4C8EA917-B6BC-4BF3-93DD-975A3631D7E4}">
      <dsp:nvSpPr>
        <dsp:cNvPr id="0" name=""/>
        <dsp:cNvSpPr/>
      </dsp:nvSpPr>
      <dsp:spPr>
        <a:xfrm>
          <a:off x="0" y="2858253"/>
          <a:ext cx="6787747" cy="8441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kern="1200"/>
            <a:t>Conclusion</a:t>
          </a:r>
          <a:endParaRPr lang="en-US" sz="3700" kern="1200"/>
        </a:p>
      </dsp:txBody>
      <dsp:txXfrm>
        <a:off x="41208" y="2899461"/>
        <a:ext cx="6705331" cy="761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E7829D4B-412A-499A-8D4F-B904ADB5D0BE}" type="datetime1">
              <a:rPr lang="fr-FR" smtClean="0"/>
              <a:t>04/12/2024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2C230DF-5933-439D-898F-38E9AC9BA688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CE360E1-1F2F-4ECC-8A8D-37670FD54F5F}" type="datetime1">
              <a:rPr lang="fr-FR" smtClean="0"/>
              <a:t>04/12/2024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A89C7E07-3C67-C64C-8DA0-0404F63039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E9F2-CA8C-123D-0A4A-7DCB92FCA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026E31A0-97A0-60EB-5D63-7D07801017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2C4BC63-D94D-FF88-DB9A-A363821B0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36FE9E-DE80-F023-2DF5-7E6D5D346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320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F6754-7213-A423-BA10-9AF48CAF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5706630-1F35-3645-F8DB-AEDEC23D5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918A1A7-296E-AFB7-9CB3-CF5BE9186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C347D-FA37-BAE9-C092-4610CB4FD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639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DF4F0-0C5B-05FD-463C-EB06952C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C2D7A0E-D9C7-778E-EB04-B2BB3FC9A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B1938C5-6567-D656-CD58-C731A31DF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613831-EC2D-BAF7-C123-B966FD221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65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1226E-7EB0-9C4C-90B0-EFC2FA563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1491862-656D-54DA-F289-0D5E6C89E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6A6C9B7-AEC5-0492-4249-F778277A9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803337-A2C2-0C45-E4DF-7E42AB8A4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133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34CCF-3B4E-09F7-F6C0-7EF1D3B87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C36F17C-0897-0C63-E5D1-0E9961D0E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81323E1A-8270-587E-8191-138169852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4E5B54-184D-75E8-1284-C4C544498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3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994D1-C72E-B356-42C0-104C338F8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56B39DFE-14BA-1B1B-06A4-16E5EC7CA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E40B775-69F8-76E7-ADB7-870ECC2B0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1CBF69-A763-2F54-498A-5B4F131C7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48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BB60-D4F7-1D1A-B188-FFE8F583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F09D858E-89E4-EB80-E8CB-EF232DDEE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18A269C6-2635-5444-5630-B247DACD3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BE52B1-1F94-AE89-DBB3-48FAE30BD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7340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921AC-71D7-BD83-B820-BE91D3E1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10482E08-687A-8349-EF37-C4E00C371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C2F728D-41D3-D81B-9C74-2AF25FB72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25FEE-478A-33A9-0D76-B52FE3AF4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430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6FBF-E4A0-2239-3050-7C9C0039F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F724BA3-758D-7240-181A-9F9B0F549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4A13013-7A8D-73F7-F6D2-EB1D77CA8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88C50A3-616A-8360-7CA3-C5530D649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77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26661-44D5-10BA-8D80-7E09D9CF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DE2BAB29-EF4C-A47B-3C8B-9B7895996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51E4FEAA-D480-7D12-A177-3EFB9FD12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b="1" dirty="0"/>
              <a:t>1. Nettoyage des Données</a:t>
            </a:r>
          </a:p>
          <a:p>
            <a:r>
              <a:rPr lang="fr-FR" b="1" dirty="0"/>
              <a:t>Problèmes courants identifiés</a:t>
            </a:r>
          </a:p>
          <a:p>
            <a:r>
              <a:rPr lang="fr-FR" dirty="0"/>
              <a:t>Voici les problèmes typiques détectés dans les données brutes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Doublons</a:t>
            </a:r>
            <a:r>
              <a:rPr lang="fr-FR" dirty="0"/>
              <a:t> : Des lignes répétées dans les fichiers.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/>
              <a:t>Formats incorrects</a:t>
            </a:r>
            <a:r>
              <a:rPr lang="fr-FR" dirty="0"/>
              <a:t> : Dates ou montants mal formatés.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Ajouter des colonnes calculées ou des dimensions supplémentaires.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79043A-B9C5-D4D4-26DC-1F03D39AF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118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e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Forme libre 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457200" indent="0">
              <a:spcBef>
                <a:spcPts val="1800"/>
              </a:spcBef>
              <a:buNone/>
              <a:defRPr lang="fr-FR" sz="2000"/>
            </a:lvl2pPr>
            <a:lvl3pPr marL="914400" indent="0">
              <a:spcBef>
                <a:spcPts val="1800"/>
              </a:spcBef>
              <a:buNone/>
              <a:defRPr lang="fr-FR" sz="2000"/>
            </a:lvl3pPr>
            <a:lvl4pPr marL="1371600" indent="0">
              <a:spcBef>
                <a:spcPts val="1800"/>
              </a:spcBef>
              <a:buNone/>
              <a:defRPr lang="fr-FR" sz="2000"/>
            </a:lvl4pPr>
            <a:lvl5pPr marL="1828800" indent="0">
              <a:spcBef>
                <a:spcPts val="1800"/>
              </a:spcBef>
              <a:buNone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>
              <a:spcBef>
                <a:spcPts val="18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 spc="50" baseline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fr-F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42" name="Espace réservé de la date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e libre 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9436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e automatiqu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Forme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Forme libre 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fr-F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fr-F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fr-F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fr-F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endParaRPr lang="fr-FR" dirty="0"/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4040" y="6456045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fr-FR">
          <a:solidFill>
            <a:schemeClr val="tx2"/>
          </a:solidFill>
        </a:defRPr>
      </a:lvl2pPr>
      <a:lvl3pPr eaLnBrk="1" hangingPunct="1">
        <a:defRPr lang="fr-FR">
          <a:solidFill>
            <a:schemeClr val="tx2"/>
          </a:solidFill>
        </a:defRPr>
      </a:lvl3pPr>
      <a:lvl4pPr eaLnBrk="1" hangingPunct="1">
        <a:defRPr lang="fr-FR">
          <a:solidFill>
            <a:schemeClr val="tx2"/>
          </a:solidFill>
        </a:defRPr>
      </a:lvl4pPr>
      <a:lvl5pPr eaLnBrk="1" hangingPunct="1">
        <a:defRPr lang="fr-FR">
          <a:solidFill>
            <a:schemeClr val="tx2"/>
          </a:solidFill>
        </a:defRPr>
      </a:lvl5pPr>
      <a:lvl6pPr eaLnBrk="1" hangingPunct="1">
        <a:defRPr lang="fr-FR">
          <a:solidFill>
            <a:schemeClr val="tx2"/>
          </a:solidFill>
        </a:defRPr>
      </a:lvl6pPr>
      <a:lvl7pPr eaLnBrk="1" hangingPunct="1">
        <a:defRPr lang="fr-FR">
          <a:solidFill>
            <a:schemeClr val="tx2"/>
          </a:solidFill>
        </a:defRPr>
      </a:lvl7pPr>
      <a:lvl8pPr eaLnBrk="1" hangingPunct="1">
        <a:defRPr lang="fr-FR">
          <a:solidFill>
            <a:schemeClr val="tx2"/>
          </a:solidFill>
        </a:defRPr>
      </a:lvl8pPr>
      <a:lvl9pPr eaLnBrk="1" hangingPunct="1">
        <a:defRPr lang="fr-F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2669" y="411479"/>
            <a:ext cx="7233635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400" dirty="0"/>
              <a:t>Analyse des ventes d’un site  e-commerce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5F0BEB-B029-7E9A-262E-F9808BC16438}"/>
              </a:ext>
            </a:extLst>
          </p:cNvPr>
          <p:cNvSpPr txBox="1"/>
          <p:nvPr/>
        </p:nvSpPr>
        <p:spPr>
          <a:xfrm>
            <a:off x="5397911" y="5014452"/>
            <a:ext cx="639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Réalisé par : </a:t>
            </a:r>
            <a:r>
              <a:rPr lang="fr-FR" sz="2800" b="1" dirty="0">
                <a:solidFill>
                  <a:schemeClr val="bg1"/>
                </a:solidFill>
              </a:rPr>
              <a:t>Boumessouer Abdelkarim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1838E-E72F-4DA5-FAE0-111A95EE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53470-F176-ABB7-39AD-60D09E46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NETTOYAGE ET TRANSFORMATION DES DONNÉES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4389A1F6-13F9-73E3-54C1-6756703C65E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3724" y="2196663"/>
            <a:ext cx="10452647" cy="452995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F34BF2-6C11-146E-BFA0-1DB8878F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10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159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40C3-38F9-B76E-8F23-6660055D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E033A-D685-3893-C9B7-0DB3FB98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Choix du Modèle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432A9AC-E859-93E2-B834-DDE7664948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80" r="1" b="13872"/>
          <a:stretch/>
        </p:blipFill>
        <p:spPr>
          <a:xfrm>
            <a:off x="595522" y="2343808"/>
            <a:ext cx="6667125" cy="4315784"/>
          </a:xfr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CA4523-7B10-CA19-5F56-DE06F2B3E8E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 rtlCol="0">
            <a:normAutofit fontScale="92500"/>
          </a:bodyPr>
          <a:lstStyle>
            <a:defPPr>
              <a:defRPr lang="fr-FR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fr-FR" dirty="0"/>
              <a:t>Notre modèle en </a:t>
            </a:r>
            <a:r>
              <a:rPr lang="fr-FR" b="1" dirty="0"/>
              <a:t>étoile</a:t>
            </a:r>
            <a:r>
              <a:rPr lang="fr-FR" dirty="0"/>
              <a:t> sera composé d'une table de faits </a:t>
            </a:r>
            <a:r>
              <a:rPr lang="fr-FR" b="1" dirty="0"/>
              <a:t>FAIT_VENTE </a:t>
            </a:r>
            <a:r>
              <a:rPr lang="fr-FR" dirty="0"/>
              <a:t>et</a:t>
            </a:r>
            <a:r>
              <a:rPr lang="fr-FR" b="1" dirty="0"/>
              <a:t> </a:t>
            </a:r>
            <a:r>
              <a:rPr lang="fr-FR" dirty="0"/>
              <a:t>des tables de dimensions telles que :</a:t>
            </a:r>
          </a:p>
          <a:p>
            <a:pPr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DIM_CALENDRIER</a:t>
            </a:r>
          </a:p>
          <a:p>
            <a:pPr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DIM_CLIENT</a:t>
            </a:r>
          </a:p>
          <a:p>
            <a:pPr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DIM_PRODUIT</a:t>
            </a:r>
          </a:p>
          <a:p>
            <a:pPr rtl="0">
              <a:lnSpc>
                <a:spcPct val="150000"/>
              </a:lnSpc>
            </a:pPr>
            <a:endParaRPr lang="fr-FR" dirty="0"/>
          </a:p>
          <a:p>
            <a:pPr rtl="0">
              <a:lnSpc>
                <a:spcPct val="150000"/>
              </a:lnSpc>
            </a:pPr>
            <a:endParaRPr lang="fr-FR" dirty="0"/>
          </a:p>
          <a:p>
            <a:pPr rtl="0"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81A84A-8EF5-3AE4-4C7B-BE97D272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11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516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2328C-3E6C-C6FC-3A1D-2A7F7790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D2D26D-DC6F-FF74-649C-36C5D2BD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Création d’une Table de Faits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9C1C2B83-1F43-112D-B5A5-C68B67DDBEB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3724" y="2291256"/>
            <a:ext cx="9517227" cy="419362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CCC123-167A-D4D7-22D9-969F2125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09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3298" y="411479"/>
            <a:ext cx="6667430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400" dirty="0"/>
              <a:t>Visualisations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706B27-03C0-B30A-3D43-BD5C2038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9979047" cy="1574317"/>
          </a:xfrm>
        </p:spPr>
        <p:txBody>
          <a:bodyPr/>
          <a:lstStyle/>
          <a:p>
            <a:r>
              <a:rPr lang="fr-FR" sz="4000" dirty="0"/>
              <a:t>Analyse des ventes par pays et par segment de marché : CA et quantités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1822A8A-219D-643C-7D2D-6AE4A9603E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2" y="1891863"/>
            <a:ext cx="10451059" cy="487680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3FD3CC-B8DA-1574-1F69-4200EA26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263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1CDB-AA27-5427-816A-B99EFB54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9EC65-F16E-7562-3800-AA52F6BE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9979047" cy="1574317"/>
          </a:xfrm>
        </p:spPr>
        <p:txBody>
          <a:bodyPr/>
          <a:lstStyle/>
          <a:p>
            <a:r>
              <a:rPr lang="fr-FR" sz="4000" dirty="0"/>
              <a:t>analyser les ventes par catégorie produits et par pays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C4EECC0-27D3-FE54-C841-8292AD9905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2" y="1902372"/>
            <a:ext cx="10261873" cy="475721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BFD81A-4C77-0EEB-5C4A-0E0DE90F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15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070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2E8-E4D6-EF2C-AB06-E0578032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3787A-1552-2936-D448-7A733B13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9979047" cy="1574317"/>
          </a:xfrm>
        </p:spPr>
        <p:txBody>
          <a:bodyPr/>
          <a:lstStyle/>
          <a:p>
            <a:r>
              <a:rPr lang="fr-FR" sz="4000" dirty="0"/>
              <a:t>Analyse des ventes par produits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62C7A4E-6735-786A-F3BF-48F6749FDD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3" y="1986455"/>
            <a:ext cx="9978094" cy="4593021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4F4777-287F-8823-3254-6F319E23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16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8154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48DA-FA33-9E4F-E54F-5B4AB4047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FCF91-620C-F3E3-5ACD-9B6A42BFA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9979047" cy="1574317"/>
          </a:xfrm>
        </p:spPr>
        <p:txBody>
          <a:bodyPr/>
          <a:lstStyle/>
          <a:p>
            <a:r>
              <a:rPr lang="fr-FR" sz="4000" dirty="0"/>
              <a:t>analyse des ventes par type de client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7CB0036-0A6E-7728-72DF-D9D93D9CE5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3" y="1965434"/>
            <a:ext cx="9978094" cy="4694158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5D6D64-F7AE-6451-FE4B-FBD312A4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17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7366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D5A2-FB9F-1F42-FDCC-799FC6E5E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14BE9200-4D23-A984-D950-B44E62735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9788" y="411479"/>
            <a:ext cx="6060940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400" dirty="0"/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297815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E0A3A-007C-46E0-26B3-632EE817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B412C1-CC13-2797-1483-8E5954B1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878170" cy="1574317"/>
          </a:xfrm>
        </p:spPr>
        <p:txBody>
          <a:bodyPr/>
          <a:lstStyle/>
          <a:p>
            <a:r>
              <a:rPr lang="fr-FR" sz="4000" dirty="0"/>
              <a:t>Prévisions de ventes annuelles et trimestrielles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79351E0-7166-F948-71D8-D27415B779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3" y="1849821"/>
            <a:ext cx="10282894" cy="4809771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B80BD1-9F5E-11A1-FF42-F2259ECB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19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67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Plan</a:t>
            </a:r>
          </a:p>
        </p:txBody>
      </p:sp>
      <p:graphicFrame>
        <p:nvGraphicFramePr>
          <p:cNvPr id="5" name="Espace réservé du texte 2">
            <a:extLst>
              <a:ext uri="{FF2B5EF4-FFF2-40B4-BE49-F238E27FC236}">
                <a16:creationId xmlns:a16="http://schemas.microsoft.com/office/drawing/2014/main" id="{DABDF54C-6073-EF4B-5B03-A3198D58933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27077076"/>
              </p:ext>
            </p:extLst>
          </p:nvPr>
        </p:nvGraphicFramePr>
        <p:xfrm>
          <a:off x="594359" y="2281918"/>
          <a:ext cx="6787747" cy="370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555738E-F10F-22E4-325D-48B6F903D46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2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1E20B-713A-1729-991B-14CCC8FE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83B6E0-FC03-0B3E-F41F-AF3C07F3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878170" cy="1574317"/>
          </a:xfrm>
        </p:spPr>
        <p:txBody>
          <a:bodyPr/>
          <a:lstStyle/>
          <a:p>
            <a:r>
              <a:rPr lang="fr-FR" sz="4000" dirty="0"/>
              <a:t>Prévisions de ventes annuelles et trimestrielles par type de clients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6985C578-FA5C-30CF-B283-2723C1D976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2" y="1881352"/>
            <a:ext cx="10430039" cy="477823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A4A274-B6BC-330A-09E7-D19289AF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20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4D46F-69D4-4B6F-3C1B-9EF1E9C1C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FB7A2-3501-B2BF-B5B9-298BD483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878170" cy="1574317"/>
          </a:xfrm>
        </p:spPr>
        <p:txBody>
          <a:bodyPr/>
          <a:lstStyle/>
          <a:p>
            <a:r>
              <a:rPr lang="fr-FR" sz="4000" dirty="0"/>
              <a:t>Prévisions de ventes unitaires annuelles et trimestrielles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1B3256D-20ED-A628-8508-3F32DF790A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95313" y="1912883"/>
            <a:ext cx="10409018" cy="474670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475919-DFF7-7ECA-F37E-96DCA448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21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98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B3D0-EE08-5F8B-A3F6-C888CD16D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D20896A-AEAB-A1AD-E35E-59382AA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Conclusion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EEF0165-B502-B9A6-3944-54596B4927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14053" y="2281238"/>
            <a:ext cx="9654048" cy="3700462"/>
          </a:xfrm>
        </p:spPr>
        <p:txBody>
          <a:bodyPr rtlCol="0">
            <a:normAutofit fontScale="92500" lnSpcReduction="20000"/>
          </a:bodyPr>
          <a:lstStyle>
            <a:defPPr>
              <a:defRPr lang="fr-FR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fr-FR" dirty="0"/>
              <a:t>Grâce à une approche structurée et l’utilisation d’outils performants comme </a:t>
            </a:r>
            <a:r>
              <a:rPr lang="fr-FR" b="1" dirty="0"/>
              <a:t>Talend</a:t>
            </a:r>
            <a:r>
              <a:rPr lang="fr-FR" dirty="0"/>
              <a:t> pour l’ETL et </a:t>
            </a:r>
            <a:r>
              <a:rPr lang="fr-FR" b="1" dirty="0"/>
              <a:t>Power BI</a:t>
            </a:r>
            <a:r>
              <a:rPr lang="fr-FR" dirty="0"/>
              <a:t> pour la visualisation, nous avons pu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Identifier les produits les plus vendus et les catégories les plus performantes.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Analyser les ventes selon des dimensions clés telles que le type de client, les régions et les périodes.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Mettre en lumière les tendances et fournir des prédictions pour soutenir la prise de décision stratégique.</a:t>
            </a:r>
          </a:p>
          <a:p>
            <a:pPr marL="0" indent="0" rtl="0">
              <a:lnSpc>
                <a:spcPct val="150000"/>
              </a:lnSpc>
              <a:buNone/>
            </a:pPr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C8DA912-D6BB-AA43-C454-6A26DFE8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ACC40BFD-CC39-6177-9C76-D89FD696E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25B2FDC9-3FDF-D871-69D3-FD58EC3CA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2DB610F7-6FC2-6C6F-190E-1BD733D1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2C2211-25D4-216B-D9AB-ED6AE63078E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22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600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D4F70-9D5D-64E8-6B42-D37D8614D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8310" y="411479"/>
            <a:ext cx="8287994" cy="3291840"/>
          </a:xfrm>
        </p:spPr>
        <p:txBody>
          <a:bodyPr/>
          <a:lstStyle/>
          <a:p>
            <a:r>
              <a:rPr lang="fr-FR" sz="5400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22378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E2EA2-E815-3D5B-AC5A-7B04F689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744419-D68F-B08E-60D5-1D3495A456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315497"/>
            <a:ext cx="5938012" cy="39584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1800" dirty="0"/>
              <a:t>Le projet porte sur l’analyse des ventes d’un site e-commerce.</a:t>
            </a:r>
          </a:p>
          <a:p>
            <a:pPr>
              <a:lnSpc>
                <a:spcPct val="150000"/>
              </a:lnSpc>
            </a:pPr>
            <a:r>
              <a:rPr lang="fr-FR" sz="1800" dirty="0"/>
              <a:t>Ce projet vise à exploiter des données historiques pour 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Identifier les produits les plus performants.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Comprendre les comportements des clients.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800" dirty="0"/>
              <a:t>Prévoir les ventes futures pour optimiser les décisions stratégiques.</a:t>
            </a:r>
          </a:p>
        </p:txBody>
      </p:sp>
      <p:pic>
        <p:nvPicPr>
          <p:cNvPr id="7" name="Espace réservé du contenu 6" descr="Une image contenant ordinateur, ordinateur portable, intérieur, capture d’écran&#10;&#10;Description générée automatiquement">
            <a:extLst>
              <a:ext uri="{FF2B5EF4-FFF2-40B4-BE49-F238E27FC236}">
                <a16:creationId xmlns:a16="http://schemas.microsoft.com/office/drawing/2014/main" id="{80399099-4E11-4E44-EC40-FFD6D3FE524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98" y="2315497"/>
            <a:ext cx="4055806" cy="3958303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2FAF70-AE30-01D6-9500-3F8DC0C3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3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80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2F893-FE3A-0968-1D4A-03520DAE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CED904-C07A-F073-74DA-94FE8B6A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06E9A1-6043-DCB2-52B6-E04FC3A6AEA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23322"/>
            <a:ext cx="10770326" cy="4413380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0" indent="0">
              <a:lnSpc>
                <a:spcPct val="150000"/>
              </a:lnSpc>
              <a:buNone/>
            </a:pPr>
            <a:r>
              <a:rPr lang="fr-FR" dirty="0"/>
              <a:t>Le site e-commerce rencontre plusieurs défis majeurs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Difficulté d’identifier clairement les produits les plus performants et les clients les plus rentables.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L’anticipation des tendances de vente est limitée, ce qui peut conduire à des stocks mal gérés ou à des opportunités marketing manquées.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Les données brutes disponibles doivent être transformées en insights clairs et exploitables pour appuyer la prise de décision.</a:t>
            </a:r>
          </a:p>
          <a:p>
            <a:pPr rtl="0">
              <a:lnSpc>
                <a:spcPct val="150000"/>
              </a:lnSpc>
            </a:pPr>
            <a:endParaRPr lang="fr-FR" dirty="0"/>
          </a:p>
          <a:p>
            <a:pPr marL="0" indent="0" rtl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ECEB3B-70B9-968E-CC6A-030ABBD2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4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122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652F0-3C7A-29A5-1B7E-920643C1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0DDB1-F817-2AAE-8181-B91AC1DF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64149A-AA41-D4C4-F6B1-0372DB99850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23322"/>
            <a:ext cx="10770326" cy="4413380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0" indent="0">
              <a:lnSpc>
                <a:spcPct val="150000"/>
              </a:lnSpc>
              <a:buNone/>
            </a:pPr>
            <a:r>
              <a:rPr lang="fr-FR" dirty="0"/>
              <a:t>Pour améliorer les performances des ventes, les objectifs principaux du projet sont :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Optimiser l’identification des produits performants</a:t>
            </a:r>
            <a:endParaRPr lang="fr-FR" dirty="0"/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Analyser et segmenter les comportements des clients 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Anticiper les tendances de vente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0F4455-399A-FDD6-F4D7-66AEAF41D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8850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99609-FEC8-0E79-9060-CAFE41D9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94F2D1EF-4E8D-7E16-46B8-E181E97EA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7754" y="411479"/>
            <a:ext cx="6832973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5400" dirty="0"/>
              <a:t>Réalisation</a:t>
            </a:r>
          </a:p>
        </p:txBody>
      </p:sp>
    </p:spTree>
    <p:extLst>
      <p:ext uri="{BB962C8B-B14F-4D97-AF65-F5344CB8AC3E}">
        <p14:creationId xmlns:p14="http://schemas.microsoft.com/office/powerpoint/2010/main" val="321247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4CA74-9C99-8C49-63F0-77646974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FA49E-1116-E3D9-0941-150AAB76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Outils Utilisés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50998-DAD2-DCF7-BB97-E9B7C783C1D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23322"/>
            <a:ext cx="5260750" cy="4413380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pPr marL="59436" indent="-342900" defTabSz="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b="1" dirty="0">
                <a:cs typeface="Times New Roman" panose="02020603050405020304" pitchFamily="18" charset="0"/>
              </a:rPr>
              <a:t>Talend Open Studio : </a:t>
            </a:r>
            <a:r>
              <a:rPr lang="fr-FR" cap="none" dirty="0">
                <a:cs typeface="Times New Roman" panose="02020603050405020304" pitchFamily="18" charset="0"/>
              </a:rPr>
              <a:t>Outil pour extraire des données de diverses sources (bases de données, fichiers plats, etc.), les transformer et les charger dans des data Warehouse .</a:t>
            </a:r>
          </a:p>
          <a:p>
            <a:pPr marL="59436" indent="-342900" defTabSz="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b="1" dirty="0">
                <a:cs typeface="Times New Roman" panose="02020603050405020304" pitchFamily="18" charset="0"/>
              </a:rPr>
              <a:t>PostgreSQL : </a:t>
            </a:r>
            <a:r>
              <a:rPr lang="fr-FR" cap="none" dirty="0">
                <a:cs typeface="Times New Roman" panose="02020603050405020304" pitchFamily="18" charset="0"/>
              </a:rPr>
              <a:t>Base de données relationnelle puissante pour stocker et gérer entrepôt de données.</a:t>
            </a:r>
          </a:p>
          <a:p>
            <a:pPr marL="59436" indent="-342900" defTabSz="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b="1" dirty="0">
                <a:cs typeface="Times New Roman" panose="02020603050405020304" pitchFamily="18" charset="0"/>
              </a:rPr>
              <a:t>Power BI: </a:t>
            </a:r>
            <a:r>
              <a:rPr lang="fr-FR" cap="none" dirty="0">
                <a:cs typeface="Times New Roman" panose="02020603050405020304" pitchFamily="18" charset="0"/>
              </a:rPr>
              <a:t>La visualisation et l'analyse des données </a:t>
            </a:r>
            <a:endParaRPr lang="fr-FR" dirty="0"/>
          </a:p>
          <a:p>
            <a:pPr marL="0" indent="0" rtl="0">
              <a:lnSpc>
                <a:spcPct val="150000"/>
              </a:lnSpc>
              <a:buNone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B6B567-0C55-0ADB-61E6-BB7A19E9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7</a:t>
            </a:fld>
            <a:endParaRPr lang="fr-FR" dirty="0">
              <a:latin typeface="+mn-lt"/>
            </a:endParaRPr>
          </a:p>
        </p:txBody>
      </p:sp>
      <p:pic>
        <p:nvPicPr>
          <p:cNvPr id="4" name="Image 3" descr="Une image contenant Graphique, capture d’écran, cercle, conception&#10;&#10;Description générée automatiquement">
            <a:extLst>
              <a:ext uri="{FF2B5EF4-FFF2-40B4-BE49-F238E27FC236}">
                <a16:creationId xmlns:a16="http://schemas.microsoft.com/office/drawing/2014/main" id="{874C689D-869C-478C-C5A9-39741940D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9" y="1909043"/>
            <a:ext cx="2491273" cy="131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 4" descr="Une image contenant jaune, conception&#10;&#10;Description générée automatiquement">
            <a:extLst>
              <a:ext uri="{FF2B5EF4-FFF2-40B4-BE49-F238E27FC236}">
                <a16:creationId xmlns:a16="http://schemas.microsoft.com/office/drawing/2014/main" id="{A988DE76-2183-31AF-0B7F-127BCB45D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8" y="4907780"/>
            <a:ext cx="2491274" cy="1318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5" descr="Une image contenant Police, Graphique, clipart, logo&#10;&#10;Description générée automatiquement">
            <a:extLst>
              <a:ext uri="{FF2B5EF4-FFF2-40B4-BE49-F238E27FC236}">
                <a16:creationId xmlns:a16="http://schemas.microsoft.com/office/drawing/2014/main" id="{F278D9A7-FF35-ED52-C14F-D7F81B06A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38" y="3429000"/>
            <a:ext cx="2491274" cy="1250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279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3688-0F85-9223-92CD-EACFDB354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D99C7A-B80C-42F3-46B1-8AF6FDBE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Choix des KPI et du Tableau de Bord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01302C-9BC2-C9F4-E8DA-AFBC91A54C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23322"/>
            <a:ext cx="10770326" cy="4413380"/>
          </a:xfrm>
        </p:spPr>
        <p:txBody>
          <a:bodyPr rtlCol="0">
            <a:normAutofit fontScale="77500" lnSpcReduction="20000"/>
          </a:bodyPr>
          <a:lstStyle>
            <a:defPPr>
              <a:defRPr lang="fr-FR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fr-FR" sz="2000" dirty="0"/>
              <a:t>Pour analyser les performances des ventes , nous nous appuierons sur les KPIs suivantes :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Chiffre d'affaires</a:t>
            </a:r>
            <a:r>
              <a:rPr lang="fr-FR" sz="2000" dirty="0"/>
              <a:t> :Quel est le chiffre d’affaires total réalisé sur la période analysée ? Quels sont les mois ou les trimestres les plus performants en termes de chiffre d’affaires ?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Produits</a:t>
            </a:r>
            <a:r>
              <a:rPr lang="fr-FR" sz="2000" dirty="0"/>
              <a:t> :Quels produits génèrent le plus de revenus ?Quels types des produits les plus vendu?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type de client: </a:t>
            </a:r>
            <a:r>
              <a:rPr lang="fr-FR" sz="2000" dirty="0"/>
              <a:t>Quel type de client est le plus rentable ?</a:t>
            </a:r>
            <a:endParaRPr lang="fr-FR" sz="2000" b="1" dirty="0"/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Région: </a:t>
            </a:r>
            <a:r>
              <a:rPr lang="fr-FR" sz="2000" dirty="0"/>
              <a:t>Quelle est la répartition géographique des ventes ?</a:t>
            </a:r>
          </a:p>
          <a:p>
            <a:pPr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Date:</a:t>
            </a:r>
            <a:r>
              <a:rPr lang="fr-FR" sz="2000" dirty="0">
                <a:cs typeface="Times New Roman" panose="02020603050405020304" pitchFamily="18" charset="0"/>
              </a:rPr>
              <a:t> Y a-t-il des dates où les ventes atteint son maximum ?</a:t>
            </a:r>
            <a:endParaRPr lang="fr-FR" sz="2000" b="1" dirty="0"/>
          </a:p>
          <a:p>
            <a:pPr marL="0" indent="0" rtl="0">
              <a:lnSpc>
                <a:spcPct val="150000"/>
              </a:lnSpc>
              <a:buNone/>
            </a:pPr>
            <a:r>
              <a:rPr lang="fr-FR" sz="2000" b="1" dirty="0">
                <a:solidFill>
                  <a:srgbClr val="FF0000"/>
                </a:solidFill>
              </a:rPr>
              <a:t>Solution choisie </a:t>
            </a:r>
            <a:r>
              <a:rPr lang="fr-FR" sz="2000" b="1" dirty="0"/>
              <a:t>: Création de tableaux de bord analytiques et Stratégique pour visualiser et analyser les performances des ventes.</a:t>
            </a:r>
          </a:p>
          <a:p>
            <a:pPr rtl="0"/>
            <a:endParaRPr lang="fr-FR" b="1" dirty="0"/>
          </a:p>
          <a:p>
            <a:pPr marL="0" indent="0" rtl="0">
              <a:buNone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19AB28-5058-0A6C-BE7E-0A3DD82E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8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305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Extraction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323322"/>
            <a:ext cx="10770326" cy="4413380"/>
          </a:xfrm>
        </p:spPr>
        <p:txBody>
          <a:bodyPr rtlCol="0">
            <a:normAutofit fontScale="85000" lnSpcReduction="20000"/>
          </a:bodyPr>
          <a:lstStyle>
            <a:defPPr>
              <a:defRPr lang="fr-FR"/>
            </a:defPPr>
          </a:lstStyle>
          <a:p>
            <a:pPr rtl="0">
              <a:lnSpc>
                <a:spcPct val="150000"/>
              </a:lnSpc>
            </a:pPr>
            <a:r>
              <a:rPr lang="fr-FR" dirty="0"/>
              <a:t>L'extraction des données est la première étape du processus ETL (Extraction, Transformation, Chargement). </a:t>
            </a:r>
          </a:p>
          <a:p>
            <a:pPr rtl="0">
              <a:lnSpc>
                <a:spcPct val="150000"/>
              </a:lnSpc>
            </a:pPr>
            <a:r>
              <a:rPr lang="fr-FR" dirty="0"/>
              <a:t>Les données nécessaires à l’analyse proviennent de plusieurs fichiers CSV: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CATEGORY.csv </a:t>
            </a:r>
            <a:r>
              <a:rPr lang="fr-FR" dirty="0"/>
              <a:t>: Détails des catégories de produits.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TYPE_CLIENT.csv </a:t>
            </a:r>
            <a:r>
              <a:rPr lang="fr-FR" dirty="0"/>
              <a:t>: Types de clients.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SOUS_CATEGORIE.csv </a:t>
            </a:r>
            <a:r>
              <a:rPr lang="fr-FR" dirty="0"/>
              <a:t>: Sous-catégories des produits.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PRODUIT.csv </a:t>
            </a:r>
            <a:r>
              <a:rPr lang="fr-FR" dirty="0"/>
              <a:t>: Liste des produits disponibles.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CUSTOMER.csv </a:t>
            </a:r>
            <a:r>
              <a:rPr lang="fr-FR" dirty="0"/>
              <a:t>: Informations sur les clients.</a:t>
            </a:r>
          </a:p>
          <a:p>
            <a:pPr marL="626364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VENTE.csv </a:t>
            </a:r>
            <a:r>
              <a:rPr lang="fr-FR" dirty="0"/>
              <a:t>: Détails des transactions de vente.</a:t>
            </a:r>
          </a:p>
          <a:p>
            <a:pPr rtl="0"/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CC4D3A-BBCA-9A59-95D7-B52225732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fr-FR" smtClean="0"/>
              <a:pPr rtl="0"/>
              <a:t>9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2_TF78853419_Win32" id="{E939D1AD-245E-4113-B88E-E20D599B2C52}" vid="{B269D645-ADA9-4C84-B6E4-2BDC65D07C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annuelle – Géométrique</Template>
  <TotalTime>229</TotalTime>
  <Words>698</Words>
  <Application>Microsoft Office PowerPoint</Application>
  <PresentationFormat>Grand écran</PresentationFormat>
  <Paragraphs>106</Paragraphs>
  <Slides>23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Franklin Gothic Book</vt:lpstr>
      <vt:lpstr>Franklin Gothic Demi</vt:lpstr>
      <vt:lpstr>Times New Roman</vt:lpstr>
      <vt:lpstr>Wingdings</vt:lpstr>
      <vt:lpstr>Personnalisé</vt:lpstr>
      <vt:lpstr>Analyse des ventes d’un site  e-commerce</vt:lpstr>
      <vt:lpstr>Plan</vt:lpstr>
      <vt:lpstr>Introduction</vt:lpstr>
      <vt:lpstr>Problématique</vt:lpstr>
      <vt:lpstr>Objectifs</vt:lpstr>
      <vt:lpstr>Réalisation</vt:lpstr>
      <vt:lpstr>Outils Utilisés</vt:lpstr>
      <vt:lpstr>Choix des KPI et du Tableau de Bord</vt:lpstr>
      <vt:lpstr>Extraction des données</vt:lpstr>
      <vt:lpstr>NETTOYAGE ET TRANSFORMATION DES DONNÉES</vt:lpstr>
      <vt:lpstr>Choix du Modèle</vt:lpstr>
      <vt:lpstr>Création d’une Table de Faits</vt:lpstr>
      <vt:lpstr>Visualisations</vt:lpstr>
      <vt:lpstr>Analyse des ventes par pays et par segment de marché : CA et quantités</vt:lpstr>
      <vt:lpstr>analyser les ventes par catégorie produits et par pays</vt:lpstr>
      <vt:lpstr>Analyse des ventes par produits</vt:lpstr>
      <vt:lpstr>analyse des ventes par type de client</vt:lpstr>
      <vt:lpstr>Prédictions</vt:lpstr>
      <vt:lpstr>Prévisions de ventes annuelles et trimestrielles</vt:lpstr>
      <vt:lpstr>Prévisions de ventes annuelles et trimestrielles par type de clients</vt:lpstr>
      <vt:lpstr>Prévisions de ventes unitaires annuelles et trimestrielles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BOUMESSOUER ABDELKARIM</dc:creator>
  <cp:lastModifiedBy>BOUMESSOUER ABDELKARIM</cp:lastModifiedBy>
  <cp:revision>6</cp:revision>
  <dcterms:created xsi:type="dcterms:W3CDTF">2024-12-01T20:57:28Z</dcterms:created>
  <dcterms:modified xsi:type="dcterms:W3CDTF">2024-12-04T17:38:25Z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